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1736" r:id="rId2"/>
    <p:sldId id="1724" r:id="rId3"/>
    <p:sldId id="1779" r:id="rId4"/>
    <p:sldId id="310" r:id="rId5"/>
    <p:sldId id="1780" r:id="rId6"/>
    <p:sldId id="1778" r:id="rId7"/>
    <p:sldId id="1743" r:id="rId8"/>
    <p:sldId id="1744" r:id="rId9"/>
    <p:sldId id="1745" r:id="rId10"/>
    <p:sldId id="1746" r:id="rId11"/>
    <p:sldId id="1747" r:id="rId12"/>
    <p:sldId id="1748" r:id="rId13"/>
    <p:sldId id="1777" r:id="rId14"/>
    <p:sldId id="1749" r:id="rId15"/>
    <p:sldId id="1742" r:id="rId16"/>
    <p:sldId id="1750" r:id="rId17"/>
    <p:sldId id="1751" r:id="rId18"/>
    <p:sldId id="1752" r:id="rId19"/>
    <p:sldId id="1753" r:id="rId20"/>
    <p:sldId id="1776" r:id="rId21"/>
    <p:sldId id="1755" r:id="rId22"/>
    <p:sldId id="1756" r:id="rId23"/>
    <p:sldId id="1757" r:id="rId24"/>
    <p:sldId id="1759" r:id="rId25"/>
    <p:sldId id="1775" r:id="rId26"/>
    <p:sldId id="1760" r:id="rId27"/>
    <p:sldId id="1761" r:id="rId28"/>
    <p:sldId id="1762" r:id="rId29"/>
    <p:sldId id="1763" r:id="rId30"/>
    <p:sldId id="1764" r:id="rId31"/>
    <p:sldId id="1774" r:id="rId32"/>
    <p:sldId id="1765" r:id="rId33"/>
    <p:sldId id="1766" r:id="rId34"/>
    <p:sldId id="1767" r:id="rId35"/>
    <p:sldId id="1768" r:id="rId36"/>
    <p:sldId id="1770" r:id="rId37"/>
    <p:sldId id="1771" r:id="rId38"/>
    <p:sldId id="1773" r:id="rId39"/>
    <p:sldId id="1772" r:id="rId40"/>
    <p:sldId id="1714"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16-Mar-20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16-Mar-20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251520" y="2139702"/>
            <a:ext cx="4972396" cy="719575"/>
          </a:xfrm>
        </p:spPr>
        <p:txBody>
          <a:bodyPr/>
          <a:lstStyle/>
          <a:p>
            <a:r>
              <a:rPr lang="en-US" dirty="0"/>
              <a:t>How to temporarily change all items of a library or institution to be not for loan and not requestable</a:t>
            </a:r>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E6540B-964E-47DF-9A9F-A088E7007644}"/>
              </a:ext>
            </a:extLst>
          </p:cNvPr>
          <p:cNvPicPr>
            <a:picLocks noChangeAspect="1"/>
          </p:cNvPicPr>
          <p:nvPr/>
        </p:nvPicPr>
        <p:blipFill>
          <a:blip r:embed="rId2"/>
          <a:stretch>
            <a:fillRect/>
          </a:stretch>
        </p:blipFill>
        <p:spPr>
          <a:xfrm>
            <a:off x="0" y="1479483"/>
            <a:ext cx="9144000" cy="325250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the relevant fulfillment unit(s)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424936" cy="720080"/>
          </a:xfrm>
        </p:spPr>
        <p:txBody>
          <a:bodyPr>
            <a:normAutofit lnSpcReduction="10000"/>
          </a:bodyPr>
          <a:lstStyle/>
          <a:p>
            <a:r>
              <a:rPr lang="en-US" sz="2200" dirty="0"/>
              <a:t>Here are our “Fulfillment Units”.  We will edit the “Regular Location Circulating Material” to see which locations it includes</a:t>
            </a:r>
          </a:p>
        </p:txBody>
      </p:sp>
      <p:sp>
        <p:nvSpPr>
          <p:cNvPr id="4" name="Rectangle 3">
            <a:extLst>
              <a:ext uri="{FF2B5EF4-FFF2-40B4-BE49-F238E27FC236}">
                <a16:creationId xmlns:a16="http://schemas.microsoft.com/office/drawing/2014/main" id="{81D8CCD5-4C33-4717-B45B-551CA2335DDB}"/>
              </a:ext>
            </a:extLst>
          </p:cNvPr>
          <p:cNvSpPr/>
          <p:nvPr/>
        </p:nvSpPr>
        <p:spPr>
          <a:xfrm>
            <a:off x="7524328" y="3465990"/>
            <a:ext cx="864946" cy="22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58FD6F-44EC-4C3B-B5EB-587A2C7B4842}"/>
              </a:ext>
            </a:extLst>
          </p:cNvPr>
          <p:cNvSpPr/>
          <p:nvPr/>
        </p:nvSpPr>
        <p:spPr>
          <a:xfrm>
            <a:off x="1475656" y="3125110"/>
            <a:ext cx="1512168" cy="3408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99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F14794D-A520-4AA2-848F-12856BB0F128}"/>
              </a:ext>
            </a:extLst>
          </p:cNvPr>
          <p:cNvPicPr>
            <a:picLocks noChangeAspect="1"/>
          </p:cNvPicPr>
          <p:nvPr/>
        </p:nvPicPr>
        <p:blipFill>
          <a:blip r:embed="rId2"/>
          <a:stretch>
            <a:fillRect/>
          </a:stretch>
        </p:blipFill>
        <p:spPr>
          <a:xfrm>
            <a:off x="0" y="1491630"/>
            <a:ext cx="9144000" cy="322225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the relevant fulfillment unit(s)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424936" cy="720080"/>
          </a:xfrm>
        </p:spPr>
        <p:txBody>
          <a:bodyPr>
            <a:normAutofit lnSpcReduction="10000"/>
          </a:bodyPr>
          <a:lstStyle/>
          <a:p>
            <a:r>
              <a:rPr lang="en-US" sz="2200" dirty="0"/>
              <a:t>We see the libraries and locations included in the Fulfillment Unit “Regular Location Circulating Material”.  </a:t>
            </a:r>
          </a:p>
        </p:txBody>
      </p:sp>
      <p:sp>
        <p:nvSpPr>
          <p:cNvPr id="4" name="Rectangle 3">
            <a:extLst>
              <a:ext uri="{FF2B5EF4-FFF2-40B4-BE49-F238E27FC236}">
                <a16:creationId xmlns:a16="http://schemas.microsoft.com/office/drawing/2014/main" id="{81D8CCD5-4C33-4717-B45B-551CA2335DDB}"/>
              </a:ext>
            </a:extLst>
          </p:cNvPr>
          <p:cNvSpPr/>
          <p:nvPr/>
        </p:nvSpPr>
        <p:spPr>
          <a:xfrm>
            <a:off x="1331640" y="2150901"/>
            <a:ext cx="1584176"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58FD6F-44EC-4C3B-B5EB-587A2C7B4842}"/>
              </a:ext>
            </a:extLst>
          </p:cNvPr>
          <p:cNvSpPr/>
          <p:nvPr/>
        </p:nvSpPr>
        <p:spPr>
          <a:xfrm>
            <a:off x="179512" y="3219822"/>
            <a:ext cx="2736304" cy="14940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8CB473-2618-4B1B-BF8B-EED28AC85D9B}"/>
              </a:ext>
            </a:extLst>
          </p:cNvPr>
          <p:cNvSpPr/>
          <p:nvPr/>
        </p:nvSpPr>
        <p:spPr>
          <a:xfrm>
            <a:off x="4302216" y="3219822"/>
            <a:ext cx="1493919" cy="14940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942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the relevant fulfillment unit(s)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699542"/>
            <a:ext cx="8424936" cy="3816424"/>
          </a:xfrm>
        </p:spPr>
        <p:txBody>
          <a:bodyPr>
            <a:normAutofit/>
          </a:bodyPr>
          <a:lstStyle/>
          <a:p>
            <a:r>
              <a:rPr lang="en-US" sz="2200" dirty="0"/>
              <a:t>We will now make all items in the locations of the Fulfillment Unit “Regular Location Circulating Material” be “Not for loan” and “Not requestable”.  </a:t>
            </a:r>
          </a:p>
        </p:txBody>
      </p:sp>
    </p:spTree>
    <p:extLst>
      <p:ext uri="{BB962C8B-B14F-4D97-AF65-F5344CB8AC3E}">
        <p14:creationId xmlns:p14="http://schemas.microsoft.com/office/powerpoint/2010/main" val="202728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Identify or create a TOU for not for loan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Tree>
    <p:extLst>
      <p:ext uri="{BB962C8B-B14F-4D97-AF65-F5344CB8AC3E}">
        <p14:creationId xmlns:p14="http://schemas.microsoft.com/office/powerpoint/2010/main" val="492569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or create a TOU for not for loan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It is most likely that the institution already has a Terms of Use (TOU) for items to be “Not for loan” and “Not Requestable”.</a:t>
            </a:r>
          </a:p>
          <a:p>
            <a:r>
              <a:rPr lang="en-US" dirty="0"/>
              <a:t>We need to identify this TOU or create a new one.</a:t>
            </a:r>
          </a:p>
        </p:txBody>
      </p:sp>
    </p:spTree>
    <p:extLst>
      <p:ext uri="{BB962C8B-B14F-4D97-AF65-F5344CB8AC3E}">
        <p14:creationId xmlns:p14="http://schemas.microsoft.com/office/powerpoint/2010/main" val="586509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D0442E-5271-4BD7-95FB-347682228AAB}"/>
              </a:ext>
            </a:extLst>
          </p:cNvPr>
          <p:cNvPicPr>
            <a:picLocks noChangeAspect="1"/>
          </p:cNvPicPr>
          <p:nvPr/>
        </p:nvPicPr>
        <p:blipFill>
          <a:blip r:embed="rId2"/>
          <a:stretch>
            <a:fillRect/>
          </a:stretch>
        </p:blipFill>
        <p:spPr>
          <a:xfrm>
            <a:off x="3028584" y="1635646"/>
            <a:ext cx="3086831" cy="312323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or create a TOU for not for loan</a:t>
            </a:r>
          </a:p>
        </p:txBody>
      </p:sp>
      <p:sp>
        <p:nvSpPr>
          <p:cNvPr id="8" name="Content Placeholder 5">
            <a:extLst>
              <a:ext uri="{FF2B5EF4-FFF2-40B4-BE49-F238E27FC236}">
                <a16:creationId xmlns:a16="http://schemas.microsoft.com/office/drawing/2014/main" id="{F8F00475-75D8-4B60-883C-CE3E36784EF4}"/>
              </a:ext>
            </a:extLst>
          </p:cNvPr>
          <p:cNvSpPr>
            <a:spLocks noGrp="1"/>
          </p:cNvSpPr>
          <p:nvPr>
            <p:ph idx="1"/>
          </p:nvPr>
        </p:nvSpPr>
        <p:spPr>
          <a:xfrm>
            <a:off x="395536" y="771551"/>
            <a:ext cx="8424936" cy="432047"/>
          </a:xfrm>
        </p:spPr>
        <p:txBody>
          <a:bodyPr>
            <a:normAutofit fontScale="92500"/>
          </a:bodyPr>
          <a:lstStyle/>
          <a:p>
            <a:r>
              <a:rPr lang="en-US" sz="2200" dirty="0"/>
              <a:t>Under “Fulfillment &gt; Physical Fulfillment” choose “Terms of Use and Policies”</a:t>
            </a:r>
          </a:p>
        </p:txBody>
      </p:sp>
      <p:sp>
        <p:nvSpPr>
          <p:cNvPr id="9" name="Rectangle 8">
            <a:extLst>
              <a:ext uri="{FF2B5EF4-FFF2-40B4-BE49-F238E27FC236}">
                <a16:creationId xmlns:a16="http://schemas.microsoft.com/office/drawing/2014/main" id="{D7FE3B49-452A-48CD-8771-4AF7247C5396}"/>
              </a:ext>
            </a:extLst>
          </p:cNvPr>
          <p:cNvSpPr/>
          <p:nvPr/>
        </p:nvSpPr>
        <p:spPr>
          <a:xfrm>
            <a:off x="4643158" y="2611942"/>
            <a:ext cx="1296994" cy="24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A252C7-F7E9-44DB-BB92-6DE161F0701F}"/>
              </a:ext>
            </a:extLst>
          </p:cNvPr>
          <p:cNvPicPr>
            <a:picLocks noChangeAspect="1"/>
          </p:cNvPicPr>
          <p:nvPr/>
        </p:nvPicPr>
        <p:blipFill>
          <a:blip r:embed="rId2"/>
          <a:stretch>
            <a:fillRect/>
          </a:stretch>
        </p:blipFill>
        <p:spPr>
          <a:xfrm>
            <a:off x="1785937" y="1312410"/>
            <a:ext cx="5572125" cy="34385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or create a TOU for not for loan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Here are the TOUs filtered by type “Loan”</a:t>
            </a:r>
          </a:p>
        </p:txBody>
      </p:sp>
      <p:sp>
        <p:nvSpPr>
          <p:cNvPr id="7" name="Rectangle 6">
            <a:extLst>
              <a:ext uri="{FF2B5EF4-FFF2-40B4-BE49-F238E27FC236}">
                <a16:creationId xmlns:a16="http://schemas.microsoft.com/office/drawing/2014/main" id="{D6AE04FF-0178-443B-B296-0A89069C3EE6}"/>
              </a:ext>
            </a:extLst>
          </p:cNvPr>
          <p:cNvSpPr/>
          <p:nvPr/>
        </p:nvSpPr>
        <p:spPr>
          <a:xfrm>
            <a:off x="2051720" y="2355726"/>
            <a:ext cx="2377114"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39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or create a TOU for not for loan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There are two choices here: find an existing TOU which does not allow loans or create a new one.</a:t>
            </a:r>
          </a:p>
          <a:p>
            <a:r>
              <a:rPr lang="en-US" dirty="0"/>
              <a:t>We will create a new one and call it “Not for loan” </a:t>
            </a:r>
          </a:p>
        </p:txBody>
      </p:sp>
    </p:spTree>
    <p:extLst>
      <p:ext uri="{BB962C8B-B14F-4D97-AF65-F5344CB8AC3E}">
        <p14:creationId xmlns:p14="http://schemas.microsoft.com/office/powerpoint/2010/main" val="325732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A00CF-CB91-4CAC-A3F9-BE20AC25483F}"/>
              </a:ext>
            </a:extLst>
          </p:cNvPr>
          <p:cNvPicPr>
            <a:picLocks noChangeAspect="1"/>
          </p:cNvPicPr>
          <p:nvPr/>
        </p:nvPicPr>
        <p:blipFill>
          <a:blip r:embed="rId2"/>
          <a:stretch>
            <a:fillRect/>
          </a:stretch>
        </p:blipFill>
        <p:spPr>
          <a:xfrm>
            <a:off x="0" y="1491631"/>
            <a:ext cx="9144000" cy="103694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or create a TOU for not for loan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720080"/>
          </a:xfrm>
        </p:spPr>
        <p:txBody>
          <a:bodyPr/>
          <a:lstStyle/>
          <a:p>
            <a:r>
              <a:rPr lang="en-US" dirty="0"/>
              <a:t>Add a terms of Use</a:t>
            </a:r>
          </a:p>
        </p:txBody>
      </p:sp>
      <p:sp>
        <p:nvSpPr>
          <p:cNvPr id="7" name="Rectangle 6">
            <a:extLst>
              <a:ext uri="{FF2B5EF4-FFF2-40B4-BE49-F238E27FC236}">
                <a16:creationId xmlns:a16="http://schemas.microsoft.com/office/drawing/2014/main" id="{D6AE04FF-0178-443B-B296-0A89069C3EE6}"/>
              </a:ext>
            </a:extLst>
          </p:cNvPr>
          <p:cNvSpPr/>
          <p:nvPr/>
        </p:nvSpPr>
        <p:spPr>
          <a:xfrm>
            <a:off x="6804248" y="2097319"/>
            <a:ext cx="1369002"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D158068-9E33-40A4-A5C3-8F0C8364E0D8}"/>
              </a:ext>
            </a:extLst>
          </p:cNvPr>
          <p:cNvPicPr>
            <a:picLocks noChangeAspect="1"/>
          </p:cNvPicPr>
          <p:nvPr/>
        </p:nvPicPr>
        <p:blipFill>
          <a:blip r:embed="rId3"/>
          <a:stretch>
            <a:fillRect/>
          </a:stretch>
        </p:blipFill>
        <p:spPr>
          <a:xfrm>
            <a:off x="2781300" y="2759057"/>
            <a:ext cx="3581400" cy="2028825"/>
          </a:xfrm>
          <a:prstGeom prst="rect">
            <a:avLst/>
          </a:prstGeom>
          <a:ln>
            <a:solidFill>
              <a:schemeClr val="tx1"/>
            </a:solidFill>
          </a:ln>
        </p:spPr>
      </p:pic>
      <p:sp>
        <p:nvSpPr>
          <p:cNvPr id="10" name="Rectangle 9">
            <a:extLst>
              <a:ext uri="{FF2B5EF4-FFF2-40B4-BE49-F238E27FC236}">
                <a16:creationId xmlns:a16="http://schemas.microsoft.com/office/drawing/2014/main" id="{E1407449-94AC-40B4-A31A-7B07FDFC1FFC}"/>
              </a:ext>
            </a:extLst>
          </p:cNvPr>
          <p:cNvSpPr/>
          <p:nvPr/>
        </p:nvSpPr>
        <p:spPr>
          <a:xfrm>
            <a:off x="3923503" y="3772841"/>
            <a:ext cx="1369002"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39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18728D-518E-4E9F-9C5B-A9B832BEB285}"/>
              </a:ext>
            </a:extLst>
          </p:cNvPr>
          <p:cNvPicPr>
            <a:picLocks noChangeAspect="1"/>
          </p:cNvPicPr>
          <p:nvPr/>
        </p:nvPicPr>
        <p:blipFill>
          <a:blip r:embed="rId2"/>
          <a:stretch>
            <a:fillRect/>
          </a:stretch>
        </p:blipFill>
        <p:spPr>
          <a:xfrm>
            <a:off x="0" y="1294153"/>
            <a:ext cx="9144000" cy="255519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or create a TOU for not for loan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720080"/>
          </a:xfrm>
        </p:spPr>
        <p:txBody>
          <a:bodyPr/>
          <a:lstStyle/>
          <a:p>
            <a:r>
              <a:rPr lang="en-US" dirty="0"/>
              <a:t>Add a terms of Use</a:t>
            </a:r>
          </a:p>
        </p:txBody>
      </p:sp>
      <p:sp>
        <p:nvSpPr>
          <p:cNvPr id="7" name="Rectangle 6">
            <a:extLst>
              <a:ext uri="{FF2B5EF4-FFF2-40B4-BE49-F238E27FC236}">
                <a16:creationId xmlns:a16="http://schemas.microsoft.com/office/drawing/2014/main" id="{D6AE04FF-0178-443B-B296-0A89069C3EE6}"/>
              </a:ext>
            </a:extLst>
          </p:cNvPr>
          <p:cNvSpPr/>
          <p:nvPr/>
        </p:nvSpPr>
        <p:spPr>
          <a:xfrm>
            <a:off x="611560" y="3481898"/>
            <a:ext cx="5544616"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CE367A-7D1C-43E7-9F35-61331C6086AF}"/>
              </a:ext>
            </a:extLst>
          </p:cNvPr>
          <p:cNvSpPr/>
          <p:nvPr/>
        </p:nvSpPr>
        <p:spPr>
          <a:xfrm>
            <a:off x="755576" y="1633033"/>
            <a:ext cx="1368152"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384F89-2CFC-4AEB-B109-777F4EEEF3BF}"/>
              </a:ext>
            </a:extLst>
          </p:cNvPr>
          <p:cNvSpPr txBox="1"/>
          <p:nvPr/>
        </p:nvSpPr>
        <p:spPr>
          <a:xfrm>
            <a:off x="1331640" y="4083918"/>
            <a:ext cx="2880320" cy="369332"/>
          </a:xfrm>
          <a:prstGeom prst="rect">
            <a:avLst/>
          </a:prstGeom>
          <a:noFill/>
          <a:ln>
            <a:solidFill>
              <a:schemeClr val="tx1"/>
            </a:solidFill>
          </a:ln>
        </p:spPr>
        <p:txBody>
          <a:bodyPr wrap="square" rtlCol="0">
            <a:spAutoFit/>
          </a:bodyPr>
          <a:lstStyle/>
          <a:p>
            <a:r>
              <a:rPr lang="en-US" dirty="0"/>
              <a:t>Defined as “not for loan”</a:t>
            </a:r>
          </a:p>
        </p:txBody>
      </p:sp>
      <p:cxnSp>
        <p:nvCxnSpPr>
          <p:cNvPr id="11" name="Straight Arrow Connector 10">
            <a:extLst>
              <a:ext uri="{FF2B5EF4-FFF2-40B4-BE49-F238E27FC236}">
                <a16:creationId xmlns:a16="http://schemas.microsoft.com/office/drawing/2014/main" id="{E9455892-E0EB-43E4-9612-52757EFB4EA1}"/>
              </a:ext>
            </a:extLst>
          </p:cNvPr>
          <p:cNvCxnSpPr/>
          <p:nvPr/>
        </p:nvCxnSpPr>
        <p:spPr>
          <a:xfrm flipV="1">
            <a:off x="3995936" y="3849346"/>
            <a:ext cx="360040" cy="2070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1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491880" y="627535"/>
            <a:ext cx="5652120" cy="3312367"/>
          </a:xfrm>
        </p:spPr>
        <p:txBody>
          <a:bodyPr>
            <a:normAutofit/>
          </a:bodyPr>
          <a:lstStyle/>
          <a:p>
            <a:r>
              <a:rPr lang="en-US" sz="2000" dirty="0"/>
              <a:t>Introduction</a:t>
            </a:r>
          </a:p>
          <a:p>
            <a:r>
              <a:rPr lang="en-US" sz="2000" dirty="0"/>
              <a:t>Identify the relevant fulfillment unit(s)</a:t>
            </a:r>
          </a:p>
          <a:p>
            <a:r>
              <a:rPr lang="en-US" sz="2000" dirty="0"/>
              <a:t>Identify or create a TOU for not for loan</a:t>
            </a:r>
          </a:p>
          <a:p>
            <a:r>
              <a:rPr lang="en-US" sz="2000" dirty="0"/>
              <a:t>Identify or create a TOU for not requestable</a:t>
            </a:r>
          </a:p>
          <a:p>
            <a:r>
              <a:rPr lang="en-US" sz="2000" dirty="0"/>
              <a:t>Create a Fulfillment Unit Rule for no loans allowed</a:t>
            </a:r>
          </a:p>
          <a:p>
            <a:r>
              <a:rPr lang="en-US" sz="2000" dirty="0"/>
              <a:t>Create a Fulfillment Unit Rule for not requestable</a:t>
            </a:r>
          </a:p>
          <a:p>
            <a:r>
              <a:rPr lang="en-US" sz="2000" dirty="0"/>
              <a:t>Disabling the loan and request limitations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Identify or create a TOU for not requestable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Tree>
    <p:extLst>
      <p:ext uri="{BB962C8B-B14F-4D97-AF65-F5344CB8AC3E}">
        <p14:creationId xmlns:p14="http://schemas.microsoft.com/office/powerpoint/2010/main" val="17822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D0442E-5271-4BD7-95FB-347682228AAB}"/>
              </a:ext>
            </a:extLst>
          </p:cNvPr>
          <p:cNvPicPr>
            <a:picLocks noChangeAspect="1"/>
          </p:cNvPicPr>
          <p:nvPr/>
        </p:nvPicPr>
        <p:blipFill>
          <a:blip r:embed="rId2"/>
          <a:stretch>
            <a:fillRect/>
          </a:stretch>
        </p:blipFill>
        <p:spPr>
          <a:xfrm>
            <a:off x="3028584" y="1635646"/>
            <a:ext cx="3086831" cy="312323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or create a TOU for not requestable</a:t>
            </a:r>
          </a:p>
        </p:txBody>
      </p:sp>
      <p:sp>
        <p:nvSpPr>
          <p:cNvPr id="8" name="Content Placeholder 5">
            <a:extLst>
              <a:ext uri="{FF2B5EF4-FFF2-40B4-BE49-F238E27FC236}">
                <a16:creationId xmlns:a16="http://schemas.microsoft.com/office/drawing/2014/main" id="{F8F00475-75D8-4B60-883C-CE3E36784EF4}"/>
              </a:ext>
            </a:extLst>
          </p:cNvPr>
          <p:cNvSpPr>
            <a:spLocks noGrp="1"/>
          </p:cNvSpPr>
          <p:nvPr>
            <p:ph idx="1"/>
          </p:nvPr>
        </p:nvSpPr>
        <p:spPr>
          <a:xfrm>
            <a:off x="395536" y="771551"/>
            <a:ext cx="8424936" cy="432047"/>
          </a:xfrm>
        </p:spPr>
        <p:txBody>
          <a:bodyPr>
            <a:normAutofit fontScale="92500"/>
          </a:bodyPr>
          <a:lstStyle/>
          <a:p>
            <a:r>
              <a:rPr lang="en-US" sz="2200" dirty="0"/>
              <a:t>Under “Fulfillment &gt; Physical Fulfillment” choose “Terms of Use and Policies”</a:t>
            </a:r>
          </a:p>
        </p:txBody>
      </p:sp>
      <p:sp>
        <p:nvSpPr>
          <p:cNvPr id="9" name="Rectangle 8">
            <a:extLst>
              <a:ext uri="{FF2B5EF4-FFF2-40B4-BE49-F238E27FC236}">
                <a16:creationId xmlns:a16="http://schemas.microsoft.com/office/drawing/2014/main" id="{D7FE3B49-452A-48CD-8771-4AF7247C5396}"/>
              </a:ext>
            </a:extLst>
          </p:cNvPr>
          <p:cNvSpPr/>
          <p:nvPr/>
        </p:nvSpPr>
        <p:spPr>
          <a:xfrm>
            <a:off x="4643158" y="2611942"/>
            <a:ext cx="1296994" cy="24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961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C1C360-9AB7-4205-A96E-23C2CDBC6C10}"/>
              </a:ext>
            </a:extLst>
          </p:cNvPr>
          <p:cNvPicPr>
            <a:picLocks noChangeAspect="1"/>
          </p:cNvPicPr>
          <p:nvPr/>
        </p:nvPicPr>
        <p:blipFill>
          <a:blip r:embed="rId2"/>
          <a:stretch>
            <a:fillRect/>
          </a:stretch>
        </p:blipFill>
        <p:spPr>
          <a:xfrm>
            <a:off x="1380647" y="1491630"/>
            <a:ext cx="6382706" cy="296691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or create a TOU for not requestable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Here are the TOUs filtered by type “Request”</a:t>
            </a:r>
          </a:p>
        </p:txBody>
      </p:sp>
      <p:sp>
        <p:nvSpPr>
          <p:cNvPr id="7" name="Rectangle 6">
            <a:extLst>
              <a:ext uri="{FF2B5EF4-FFF2-40B4-BE49-F238E27FC236}">
                <a16:creationId xmlns:a16="http://schemas.microsoft.com/office/drawing/2014/main" id="{D6AE04FF-0178-443B-B296-0A89069C3EE6}"/>
              </a:ext>
            </a:extLst>
          </p:cNvPr>
          <p:cNvSpPr/>
          <p:nvPr/>
        </p:nvSpPr>
        <p:spPr>
          <a:xfrm>
            <a:off x="1619672" y="1995686"/>
            <a:ext cx="2377114"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96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F4E3BF-054F-4F42-A487-6A4BD8FD9C2D}"/>
              </a:ext>
            </a:extLst>
          </p:cNvPr>
          <p:cNvPicPr>
            <a:picLocks noChangeAspect="1"/>
          </p:cNvPicPr>
          <p:nvPr/>
        </p:nvPicPr>
        <p:blipFill>
          <a:blip r:embed="rId2"/>
          <a:stretch>
            <a:fillRect/>
          </a:stretch>
        </p:blipFill>
        <p:spPr>
          <a:xfrm>
            <a:off x="0" y="2474199"/>
            <a:ext cx="9144000" cy="139369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or create a TOU for not requestable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1368152"/>
          </a:xfrm>
        </p:spPr>
        <p:txBody>
          <a:bodyPr/>
          <a:lstStyle/>
          <a:p>
            <a:r>
              <a:rPr lang="en-US" dirty="0"/>
              <a:t>There are two choices here: find an existing TOU which does not allow requests or create a new one.</a:t>
            </a:r>
          </a:p>
          <a:p>
            <a:r>
              <a:rPr lang="en-US" dirty="0"/>
              <a:t>We already have one called “no requests allowed”</a:t>
            </a:r>
          </a:p>
        </p:txBody>
      </p:sp>
      <p:sp>
        <p:nvSpPr>
          <p:cNvPr id="7" name="Rectangle 6">
            <a:extLst>
              <a:ext uri="{FF2B5EF4-FFF2-40B4-BE49-F238E27FC236}">
                <a16:creationId xmlns:a16="http://schemas.microsoft.com/office/drawing/2014/main" id="{D6AE04FF-0178-443B-B296-0A89069C3EE6}"/>
              </a:ext>
            </a:extLst>
          </p:cNvPr>
          <p:cNvSpPr/>
          <p:nvPr/>
        </p:nvSpPr>
        <p:spPr>
          <a:xfrm>
            <a:off x="0" y="3435846"/>
            <a:ext cx="1763688"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1335B6-AA9A-45F4-A23B-0CF876E0800F}"/>
              </a:ext>
            </a:extLst>
          </p:cNvPr>
          <p:cNvSpPr/>
          <p:nvPr/>
        </p:nvSpPr>
        <p:spPr>
          <a:xfrm>
            <a:off x="683568" y="2481856"/>
            <a:ext cx="2123728"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CFCA74-FEF4-46FA-9B97-BAB03F198531}"/>
              </a:ext>
            </a:extLst>
          </p:cNvPr>
          <p:cNvPicPr>
            <a:picLocks noChangeAspect="1"/>
          </p:cNvPicPr>
          <p:nvPr/>
        </p:nvPicPr>
        <p:blipFill>
          <a:blip r:embed="rId2"/>
          <a:stretch>
            <a:fillRect/>
          </a:stretch>
        </p:blipFill>
        <p:spPr>
          <a:xfrm>
            <a:off x="0" y="1307701"/>
            <a:ext cx="9144000" cy="252809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or create a TOU for not requestable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720080"/>
          </a:xfrm>
        </p:spPr>
        <p:txBody>
          <a:bodyPr/>
          <a:lstStyle/>
          <a:p>
            <a:r>
              <a:rPr lang="en-US" dirty="0"/>
              <a:t>An existing terms of Use</a:t>
            </a:r>
          </a:p>
        </p:txBody>
      </p:sp>
      <p:sp>
        <p:nvSpPr>
          <p:cNvPr id="7" name="Rectangle 6">
            <a:extLst>
              <a:ext uri="{FF2B5EF4-FFF2-40B4-BE49-F238E27FC236}">
                <a16:creationId xmlns:a16="http://schemas.microsoft.com/office/drawing/2014/main" id="{D6AE04FF-0178-443B-B296-0A89069C3EE6}"/>
              </a:ext>
            </a:extLst>
          </p:cNvPr>
          <p:cNvSpPr/>
          <p:nvPr/>
        </p:nvSpPr>
        <p:spPr>
          <a:xfrm>
            <a:off x="611560" y="3481898"/>
            <a:ext cx="6984776"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CE367A-7D1C-43E7-9F35-61331C6086AF}"/>
              </a:ext>
            </a:extLst>
          </p:cNvPr>
          <p:cNvSpPr/>
          <p:nvPr/>
        </p:nvSpPr>
        <p:spPr>
          <a:xfrm>
            <a:off x="827584" y="1602889"/>
            <a:ext cx="1728192" cy="3399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EBDE20-BDE7-455F-9E59-1DAF17A46E0D}"/>
              </a:ext>
            </a:extLst>
          </p:cNvPr>
          <p:cNvSpPr txBox="1"/>
          <p:nvPr/>
        </p:nvSpPr>
        <p:spPr>
          <a:xfrm>
            <a:off x="1331640" y="4083918"/>
            <a:ext cx="3024336" cy="369332"/>
          </a:xfrm>
          <a:prstGeom prst="rect">
            <a:avLst/>
          </a:prstGeom>
          <a:noFill/>
          <a:ln>
            <a:solidFill>
              <a:schemeClr val="tx1"/>
            </a:solidFill>
          </a:ln>
        </p:spPr>
        <p:txBody>
          <a:bodyPr wrap="square" rtlCol="0">
            <a:spAutoFit/>
          </a:bodyPr>
          <a:lstStyle/>
          <a:p>
            <a:r>
              <a:rPr lang="en-US" dirty="0"/>
              <a:t>Defined as “not requestable”</a:t>
            </a:r>
          </a:p>
        </p:txBody>
      </p:sp>
      <p:cxnSp>
        <p:nvCxnSpPr>
          <p:cNvPr id="10" name="Straight Arrow Connector 9">
            <a:extLst>
              <a:ext uri="{FF2B5EF4-FFF2-40B4-BE49-F238E27FC236}">
                <a16:creationId xmlns:a16="http://schemas.microsoft.com/office/drawing/2014/main" id="{D465247C-0AA4-4EFB-A638-E1792C52FCDB}"/>
              </a:ext>
            </a:extLst>
          </p:cNvPr>
          <p:cNvCxnSpPr/>
          <p:nvPr/>
        </p:nvCxnSpPr>
        <p:spPr>
          <a:xfrm flipV="1">
            <a:off x="3995936" y="3849346"/>
            <a:ext cx="360040" cy="2070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119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Create a Fulfillment Unit Rule for no loans allowed</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Tree>
    <p:extLst>
      <p:ext uri="{BB962C8B-B14F-4D97-AF65-F5344CB8AC3E}">
        <p14:creationId xmlns:p14="http://schemas.microsoft.com/office/powerpoint/2010/main" val="3063426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Create a Fulfillment Unit Rule for no loans allowed</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816423"/>
          </a:xfrm>
        </p:spPr>
        <p:txBody>
          <a:bodyPr>
            <a:normAutofit/>
          </a:bodyPr>
          <a:lstStyle/>
          <a:p>
            <a:r>
              <a:rPr lang="en-US" dirty="0"/>
              <a:t>Now we will create a fulfillment unit rule for “No Loans Allowed”.</a:t>
            </a:r>
          </a:p>
          <a:p>
            <a:r>
              <a:rPr lang="en-US" dirty="0"/>
              <a:t>It will use the TOU “Not for loan”</a:t>
            </a:r>
          </a:p>
          <a:p>
            <a:r>
              <a:rPr lang="en-US" dirty="0"/>
              <a:t>It will have no conditions (so it will always apply)</a:t>
            </a:r>
          </a:p>
          <a:p>
            <a:r>
              <a:rPr lang="en-US" dirty="0"/>
              <a:t>It will be first in the list (so it will always be used)</a:t>
            </a:r>
          </a:p>
        </p:txBody>
      </p:sp>
    </p:spTree>
    <p:extLst>
      <p:ext uri="{BB962C8B-B14F-4D97-AF65-F5344CB8AC3E}">
        <p14:creationId xmlns:p14="http://schemas.microsoft.com/office/powerpoint/2010/main" val="3635287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C25580-8848-4D61-AAD4-769F7C6FF703}"/>
              </a:ext>
            </a:extLst>
          </p:cNvPr>
          <p:cNvPicPr>
            <a:picLocks noChangeAspect="1"/>
          </p:cNvPicPr>
          <p:nvPr/>
        </p:nvPicPr>
        <p:blipFill>
          <a:blip r:embed="rId2"/>
          <a:stretch>
            <a:fillRect/>
          </a:stretch>
        </p:blipFill>
        <p:spPr>
          <a:xfrm>
            <a:off x="0" y="1954842"/>
            <a:ext cx="9144000" cy="212907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Create a Fulfillment Unit Rule for no loans allowed</a:t>
            </a:r>
          </a:p>
        </p:txBody>
      </p:sp>
      <p:sp>
        <p:nvSpPr>
          <p:cNvPr id="8" name="Content Placeholder 5">
            <a:extLst>
              <a:ext uri="{FF2B5EF4-FFF2-40B4-BE49-F238E27FC236}">
                <a16:creationId xmlns:a16="http://schemas.microsoft.com/office/drawing/2014/main" id="{E70CF2FF-12B2-4F0D-B1C7-517A708413F1}"/>
              </a:ext>
            </a:extLst>
          </p:cNvPr>
          <p:cNvSpPr>
            <a:spLocks noGrp="1"/>
          </p:cNvSpPr>
          <p:nvPr>
            <p:ph idx="1"/>
          </p:nvPr>
        </p:nvSpPr>
        <p:spPr>
          <a:xfrm>
            <a:off x="395536" y="699542"/>
            <a:ext cx="8424936" cy="720080"/>
          </a:xfrm>
        </p:spPr>
        <p:txBody>
          <a:bodyPr>
            <a:normAutofit fontScale="92500"/>
          </a:bodyPr>
          <a:lstStyle/>
          <a:p>
            <a:r>
              <a:rPr lang="en-US" sz="2200" dirty="0"/>
              <a:t>In the Fulfillment Unit “Regular Location Circulating Material” switch to the “Fulfillment Unit Rules” tab and add a rule for “No Loans Allowed”.  </a:t>
            </a:r>
          </a:p>
        </p:txBody>
      </p:sp>
      <p:sp>
        <p:nvSpPr>
          <p:cNvPr id="9" name="Rectangle 8">
            <a:extLst>
              <a:ext uri="{FF2B5EF4-FFF2-40B4-BE49-F238E27FC236}">
                <a16:creationId xmlns:a16="http://schemas.microsoft.com/office/drawing/2014/main" id="{231F48CD-7DFA-4A8B-AB19-9D516665E586}"/>
              </a:ext>
            </a:extLst>
          </p:cNvPr>
          <p:cNvSpPr/>
          <p:nvPr/>
        </p:nvSpPr>
        <p:spPr>
          <a:xfrm>
            <a:off x="2915816" y="2598531"/>
            <a:ext cx="1296144"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DC6F69-9281-40CF-8BFE-DC193251E657}"/>
              </a:ext>
            </a:extLst>
          </p:cNvPr>
          <p:cNvSpPr/>
          <p:nvPr/>
        </p:nvSpPr>
        <p:spPr>
          <a:xfrm>
            <a:off x="107504" y="2931790"/>
            <a:ext cx="2088232"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500E44-3BAA-4FDF-AA95-D344C3B22830}"/>
              </a:ext>
            </a:extLst>
          </p:cNvPr>
          <p:cNvSpPr/>
          <p:nvPr/>
        </p:nvSpPr>
        <p:spPr>
          <a:xfrm>
            <a:off x="7348496" y="3651870"/>
            <a:ext cx="864096"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125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FC5812-3811-4875-B757-48DB541FBF0B}"/>
              </a:ext>
            </a:extLst>
          </p:cNvPr>
          <p:cNvPicPr>
            <a:picLocks noChangeAspect="1"/>
          </p:cNvPicPr>
          <p:nvPr/>
        </p:nvPicPr>
        <p:blipFill>
          <a:blip r:embed="rId2"/>
          <a:stretch>
            <a:fillRect/>
          </a:stretch>
        </p:blipFill>
        <p:spPr>
          <a:xfrm>
            <a:off x="0" y="901095"/>
            <a:ext cx="9144000" cy="361487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Create a Fulfillment Unit Rule for no loans allowed</a:t>
            </a:r>
          </a:p>
        </p:txBody>
      </p:sp>
      <p:sp>
        <p:nvSpPr>
          <p:cNvPr id="9" name="Rectangle 8">
            <a:extLst>
              <a:ext uri="{FF2B5EF4-FFF2-40B4-BE49-F238E27FC236}">
                <a16:creationId xmlns:a16="http://schemas.microsoft.com/office/drawing/2014/main" id="{231F48CD-7DFA-4A8B-AB19-9D516665E586}"/>
              </a:ext>
            </a:extLst>
          </p:cNvPr>
          <p:cNvSpPr/>
          <p:nvPr/>
        </p:nvSpPr>
        <p:spPr>
          <a:xfrm>
            <a:off x="683568" y="1203598"/>
            <a:ext cx="1764196"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DBBF00-B651-4A80-8E56-B5BB61D195CA}"/>
              </a:ext>
            </a:extLst>
          </p:cNvPr>
          <p:cNvSpPr/>
          <p:nvPr/>
        </p:nvSpPr>
        <p:spPr>
          <a:xfrm>
            <a:off x="395536" y="4136262"/>
            <a:ext cx="1764196"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FBF17F2-0A8C-4A0C-AA79-D442334AF4F7}"/>
              </a:ext>
            </a:extLst>
          </p:cNvPr>
          <p:cNvSpPr txBox="1"/>
          <p:nvPr/>
        </p:nvSpPr>
        <p:spPr>
          <a:xfrm>
            <a:off x="539552" y="3003798"/>
            <a:ext cx="1620180" cy="369332"/>
          </a:xfrm>
          <a:prstGeom prst="rect">
            <a:avLst/>
          </a:prstGeom>
          <a:noFill/>
          <a:ln>
            <a:solidFill>
              <a:schemeClr val="tx1"/>
            </a:solidFill>
          </a:ln>
        </p:spPr>
        <p:txBody>
          <a:bodyPr wrap="square" rtlCol="0">
            <a:spAutoFit/>
          </a:bodyPr>
          <a:lstStyle/>
          <a:p>
            <a:r>
              <a:rPr lang="en-US" dirty="0"/>
              <a:t>No conditions</a:t>
            </a:r>
          </a:p>
        </p:txBody>
      </p:sp>
      <p:sp>
        <p:nvSpPr>
          <p:cNvPr id="14" name="TextBox 13">
            <a:extLst>
              <a:ext uri="{FF2B5EF4-FFF2-40B4-BE49-F238E27FC236}">
                <a16:creationId xmlns:a16="http://schemas.microsoft.com/office/drawing/2014/main" id="{6A8DB83B-5518-45CD-93F4-F1033417E777}"/>
              </a:ext>
            </a:extLst>
          </p:cNvPr>
          <p:cNvSpPr txBox="1"/>
          <p:nvPr/>
        </p:nvSpPr>
        <p:spPr>
          <a:xfrm>
            <a:off x="3008932" y="3579862"/>
            <a:ext cx="2283148" cy="646331"/>
          </a:xfrm>
          <a:prstGeom prst="rect">
            <a:avLst/>
          </a:prstGeom>
          <a:solidFill>
            <a:schemeClr val="bg1"/>
          </a:solidFill>
          <a:ln>
            <a:solidFill>
              <a:schemeClr val="tx1"/>
            </a:solidFill>
          </a:ln>
        </p:spPr>
        <p:txBody>
          <a:bodyPr wrap="square" rtlCol="0">
            <a:spAutoFit/>
          </a:bodyPr>
          <a:lstStyle/>
          <a:p>
            <a:r>
              <a:rPr lang="en-US" dirty="0"/>
              <a:t>The TOU which does not allow loans</a:t>
            </a:r>
          </a:p>
        </p:txBody>
      </p:sp>
      <p:cxnSp>
        <p:nvCxnSpPr>
          <p:cNvPr id="16" name="Straight Connector 15">
            <a:extLst>
              <a:ext uri="{FF2B5EF4-FFF2-40B4-BE49-F238E27FC236}">
                <a16:creationId xmlns:a16="http://schemas.microsoft.com/office/drawing/2014/main" id="{59D8A68B-2EAD-4304-9F73-694D32FAA176}"/>
              </a:ext>
            </a:extLst>
          </p:cNvPr>
          <p:cNvCxnSpPr/>
          <p:nvPr/>
        </p:nvCxnSpPr>
        <p:spPr>
          <a:xfrm flipH="1">
            <a:off x="1907704" y="3723878"/>
            <a:ext cx="1101228"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42F949-5C8E-4846-91E7-23F4E457FC68}"/>
              </a:ext>
            </a:extLst>
          </p:cNvPr>
          <p:cNvCxnSpPr>
            <a:cxnSpLocks/>
          </p:cNvCxnSpPr>
          <p:nvPr/>
        </p:nvCxnSpPr>
        <p:spPr>
          <a:xfrm flipH="1">
            <a:off x="1547664" y="3805942"/>
            <a:ext cx="370088" cy="33032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010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7044C2-F5F8-4DC3-84A5-EA711B6CC51E}"/>
              </a:ext>
            </a:extLst>
          </p:cNvPr>
          <p:cNvPicPr>
            <a:picLocks noChangeAspect="1"/>
          </p:cNvPicPr>
          <p:nvPr/>
        </p:nvPicPr>
        <p:blipFill>
          <a:blip r:embed="rId2"/>
          <a:stretch>
            <a:fillRect/>
          </a:stretch>
        </p:blipFill>
        <p:spPr>
          <a:xfrm>
            <a:off x="593812" y="1363054"/>
            <a:ext cx="7956376" cy="320652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Create a Fulfillment Unit Rule for no loans allowed</a:t>
            </a:r>
          </a:p>
        </p:txBody>
      </p:sp>
      <p:sp>
        <p:nvSpPr>
          <p:cNvPr id="8" name="Content Placeholder 5">
            <a:extLst>
              <a:ext uri="{FF2B5EF4-FFF2-40B4-BE49-F238E27FC236}">
                <a16:creationId xmlns:a16="http://schemas.microsoft.com/office/drawing/2014/main" id="{E70CF2FF-12B2-4F0D-B1C7-517A708413F1}"/>
              </a:ext>
            </a:extLst>
          </p:cNvPr>
          <p:cNvSpPr>
            <a:spLocks noGrp="1"/>
          </p:cNvSpPr>
          <p:nvPr>
            <p:ph idx="1"/>
          </p:nvPr>
        </p:nvSpPr>
        <p:spPr>
          <a:xfrm>
            <a:off x="395536" y="699542"/>
            <a:ext cx="8424936" cy="720080"/>
          </a:xfrm>
        </p:spPr>
        <p:txBody>
          <a:bodyPr>
            <a:normAutofit/>
          </a:bodyPr>
          <a:lstStyle/>
          <a:p>
            <a:r>
              <a:rPr lang="en-US" sz="2200" dirty="0"/>
              <a:t>Put the new Fulfillment Unit Rule first in the list</a:t>
            </a:r>
          </a:p>
        </p:txBody>
      </p:sp>
      <p:sp>
        <p:nvSpPr>
          <p:cNvPr id="9" name="Rectangle 8">
            <a:extLst>
              <a:ext uri="{FF2B5EF4-FFF2-40B4-BE49-F238E27FC236}">
                <a16:creationId xmlns:a16="http://schemas.microsoft.com/office/drawing/2014/main" id="{231F48CD-7DFA-4A8B-AB19-9D516665E586}"/>
              </a:ext>
            </a:extLst>
          </p:cNvPr>
          <p:cNvSpPr/>
          <p:nvPr/>
        </p:nvSpPr>
        <p:spPr>
          <a:xfrm>
            <a:off x="619010" y="1888488"/>
            <a:ext cx="1936765"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EF5D28-7F6A-4A61-B78C-BAFF0FB77306}"/>
              </a:ext>
            </a:extLst>
          </p:cNvPr>
          <p:cNvSpPr/>
          <p:nvPr/>
        </p:nvSpPr>
        <p:spPr>
          <a:xfrm>
            <a:off x="619010" y="3356093"/>
            <a:ext cx="3016886"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68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1C3D1-FCC3-4589-9DD8-63C432BF42FF}"/>
              </a:ext>
            </a:extLst>
          </p:cNvPr>
          <p:cNvPicPr>
            <a:picLocks noChangeAspect="1"/>
          </p:cNvPicPr>
          <p:nvPr/>
        </p:nvPicPr>
        <p:blipFill>
          <a:blip r:embed="rId2"/>
          <a:stretch>
            <a:fillRect/>
          </a:stretch>
        </p:blipFill>
        <p:spPr>
          <a:xfrm>
            <a:off x="785812" y="1707654"/>
            <a:ext cx="7572375" cy="25527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Create a Fulfillment Unit Rule for no loans allowed</a:t>
            </a:r>
          </a:p>
        </p:txBody>
      </p:sp>
      <p:sp>
        <p:nvSpPr>
          <p:cNvPr id="8" name="Content Placeholder 5">
            <a:extLst>
              <a:ext uri="{FF2B5EF4-FFF2-40B4-BE49-F238E27FC236}">
                <a16:creationId xmlns:a16="http://schemas.microsoft.com/office/drawing/2014/main" id="{E70CF2FF-12B2-4F0D-B1C7-517A708413F1}"/>
              </a:ext>
            </a:extLst>
          </p:cNvPr>
          <p:cNvSpPr>
            <a:spLocks noGrp="1"/>
          </p:cNvSpPr>
          <p:nvPr>
            <p:ph idx="1"/>
          </p:nvPr>
        </p:nvSpPr>
        <p:spPr>
          <a:xfrm>
            <a:off x="395536" y="699542"/>
            <a:ext cx="8424936" cy="720080"/>
          </a:xfrm>
        </p:spPr>
        <p:txBody>
          <a:bodyPr>
            <a:normAutofit lnSpcReduction="10000"/>
          </a:bodyPr>
          <a:lstStyle/>
          <a:p>
            <a:r>
              <a:rPr lang="en-US" sz="2200" dirty="0"/>
              <a:t>Try to loan an item which was previously loanable and see that now it cannot be loaned</a:t>
            </a:r>
          </a:p>
        </p:txBody>
      </p:sp>
    </p:spTree>
    <p:extLst>
      <p:ext uri="{BB962C8B-B14F-4D97-AF65-F5344CB8AC3E}">
        <p14:creationId xmlns:p14="http://schemas.microsoft.com/office/powerpoint/2010/main" val="3121327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Create a Fulfillment Unit Rule for not requestable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Tree>
    <p:extLst>
      <p:ext uri="{BB962C8B-B14F-4D97-AF65-F5344CB8AC3E}">
        <p14:creationId xmlns:p14="http://schemas.microsoft.com/office/powerpoint/2010/main" val="2517551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Create a Fulfillment Unit Rule for not requestable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0"/>
            <a:ext cx="8424936" cy="3816423"/>
          </a:xfrm>
        </p:spPr>
        <p:txBody>
          <a:bodyPr>
            <a:normAutofit/>
          </a:bodyPr>
          <a:lstStyle/>
          <a:p>
            <a:r>
              <a:rPr lang="en-US" dirty="0"/>
              <a:t>Now we will create a fulfillment unit rule for “Not requestable”.</a:t>
            </a:r>
          </a:p>
          <a:p>
            <a:r>
              <a:rPr lang="en-US" dirty="0"/>
              <a:t>It will use the TOU “No requests allowed”</a:t>
            </a:r>
          </a:p>
          <a:p>
            <a:r>
              <a:rPr lang="en-US" dirty="0"/>
              <a:t>It will have no conditions (so it will always apply)</a:t>
            </a:r>
          </a:p>
          <a:p>
            <a:r>
              <a:rPr lang="en-US" dirty="0"/>
              <a:t>It will be first in the list (so it will always be used)</a:t>
            </a:r>
          </a:p>
        </p:txBody>
      </p:sp>
    </p:spTree>
    <p:extLst>
      <p:ext uri="{BB962C8B-B14F-4D97-AF65-F5344CB8AC3E}">
        <p14:creationId xmlns:p14="http://schemas.microsoft.com/office/powerpoint/2010/main" val="1103153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CCD15C-5D7F-4BA4-A2E2-C32F585C1B1E}"/>
              </a:ext>
            </a:extLst>
          </p:cNvPr>
          <p:cNvPicPr>
            <a:picLocks noChangeAspect="1"/>
          </p:cNvPicPr>
          <p:nvPr/>
        </p:nvPicPr>
        <p:blipFill>
          <a:blip r:embed="rId2"/>
          <a:stretch>
            <a:fillRect/>
          </a:stretch>
        </p:blipFill>
        <p:spPr>
          <a:xfrm>
            <a:off x="0" y="2556791"/>
            <a:ext cx="9144000" cy="1455119"/>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Create a Fulfillment Unit Rule for not requestable</a:t>
            </a:r>
          </a:p>
        </p:txBody>
      </p:sp>
      <p:sp>
        <p:nvSpPr>
          <p:cNvPr id="8" name="Content Placeholder 5">
            <a:extLst>
              <a:ext uri="{FF2B5EF4-FFF2-40B4-BE49-F238E27FC236}">
                <a16:creationId xmlns:a16="http://schemas.microsoft.com/office/drawing/2014/main" id="{E70CF2FF-12B2-4F0D-B1C7-517A708413F1}"/>
              </a:ext>
            </a:extLst>
          </p:cNvPr>
          <p:cNvSpPr>
            <a:spLocks noGrp="1"/>
          </p:cNvSpPr>
          <p:nvPr>
            <p:ph idx="1"/>
          </p:nvPr>
        </p:nvSpPr>
        <p:spPr>
          <a:xfrm>
            <a:off x="395536" y="699542"/>
            <a:ext cx="8424936" cy="720080"/>
          </a:xfrm>
        </p:spPr>
        <p:txBody>
          <a:bodyPr>
            <a:normAutofit fontScale="92500"/>
          </a:bodyPr>
          <a:lstStyle/>
          <a:p>
            <a:r>
              <a:rPr lang="en-US" sz="2200" dirty="0"/>
              <a:t>In the Fulfillment Unit “Regular Location Circulating Material” switch to the “Fulfillment Unit Rules” tab and add a rule for “Not requestable”.  </a:t>
            </a:r>
          </a:p>
        </p:txBody>
      </p:sp>
      <p:sp>
        <p:nvSpPr>
          <p:cNvPr id="9" name="Rectangle 8">
            <a:extLst>
              <a:ext uri="{FF2B5EF4-FFF2-40B4-BE49-F238E27FC236}">
                <a16:creationId xmlns:a16="http://schemas.microsoft.com/office/drawing/2014/main" id="{231F48CD-7DFA-4A8B-AB19-9D516665E586}"/>
              </a:ext>
            </a:extLst>
          </p:cNvPr>
          <p:cNvSpPr/>
          <p:nvPr/>
        </p:nvSpPr>
        <p:spPr>
          <a:xfrm>
            <a:off x="2915816" y="2598531"/>
            <a:ext cx="1296144"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DC6F69-9281-40CF-8BFE-DC193251E657}"/>
              </a:ext>
            </a:extLst>
          </p:cNvPr>
          <p:cNvSpPr/>
          <p:nvPr/>
        </p:nvSpPr>
        <p:spPr>
          <a:xfrm>
            <a:off x="107504" y="2931790"/>
            <a:ext cx="2088232"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500E44-3BAA-4FDF-AA95-D344C3B22830}"/>
              </a:ext>
            </a:extLst>
          </p:cNvPr>
          <p:cNvSpPr/>
          <p:nvPr/>
        </p:nvSpPr>
        <p:spPr>
          <a:xfrm>
            <a:off x="7348496" y="3651870"/>
            <a:ext cx="864096"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301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DE17CF-A1BD-4596-8462-F10DF4E321DB}"/>
              </a:ext>
            </a:extLst>
          </p:cNvPr>
          <p:cNvPicPr>
            <a:picLocks noChangeAspect="1"/>
          </p:cNvPicPr>
          <p:nvPr/>
        </p:nvPicPr>
        <p:blipFill>
          <a:blip r:embed="rId2"/>
          <a:stretch>
            <a:fillRect/>
          </a:stretch>
        </p:blipFill>
        <p:spPr>
          <a:xfrm>
            <a:off x="0" y="898085"/>
            <a:ext cx="9144000" cy="361788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Create a Fulfillment Unit Rule for not requestable</a:t>
            </a:r>
          </a:p>
        </p:txBody>
      </p:sp>
      <p:sp>
        <p:nvSpPr>
          <p:cNvPr id="9" name="Rectangle 8">
            <a:extLst>
              <a:ext uri="{FF2B5EF4-FFF2-40B4-BE49-F238E27FC236}">
                <a16:creationId xmlns:a16="http://schemas.microsoft.com/office/drawing/2014/main" id="{231F48CD-7DFA-4A8B-AB19-9D516665E586}"/>
              </a:ext>
            </a:extLst>
          </p:cNvPr>
          <p:cNvSpPr/>
          <p:nvPr/>
        </p:nvSpPr>
        <p:spPr>
          <a:xfrm>
            <a:off x="683568" y="1203598"/>
            <a:ext cx="1764196"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5DBBF00-B651-4A80-8E56-B5BB61D195CA}"/>
              </a:ext>
            </a:extLst>
          </p:cNvPr>
          <p:cNvSpPr/>
          <p:nvPr/>
        </p:nvSpPr>
        <p:spPr>
          <a:xfrm>
            <a:off x="395536" y="4136262"/>
            <a:ext cx="2160240"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FBF17F2-0A8C-4A0C-AA79-D442334AF4F7}"/>
              </a:ext>
            </a:extLst>
          </p:cNvPr>
          <p:cNvSpPr txBox="1"/>
          <p:nvPr/>
        </p:nvSpPr>
        <p:spPr>
          <a:xfrm>
            <a:off x="539552" y="3003798"/>
            <a:ext cx="1620180" cy="369332"/>
          </a:xfrm>
          <a:prstGeom prst="rect">
            <a:avLst/>
          </a:prstGeom>
          <a:noFill/>
          <a:ln>
            <a:solidFill>
              <a:schemeClr val="tx1"/>
            </a:solidFill>
          </a:ln>
        </p:spPr>
        <p:txBody>
          <a:bodyPr wrap="square" rtlCol="0">
            <a:spAutoFit/>
          </a:bodyPr>
          <a:lstStyle/>
          <a:p>
            <a:r>
              <a:rPr lang="en-US" dirty="0"/>
              <a:t>No conditions</a:t>
            </a:r>
          </a:p>
        </p:txBody>
      </p:sp>
      <p:sp>
        <p:nvSpPr>
          <p:cNvPr id="14" name="TextBox 13">
            <a:extLst>
              <a:ext uri="{FF2B5EF4-FFF2-40B4-BE49-F238E27FC236}">
                <a16:creationId xmlns:a16="http://schemas.microsoft.com/office/drawing/2014/main" id="{6A8DB83B-5518-45CD-93F4-F1033417E777}"/>
              </a:ext>
            </a:extLst>
          </p:cNvPr>
          <p:cNvSpPr txBox="1"/>
          <p:nvPr/>
        </p:nvSpPr>
        <p:spPr>
          <a:xfrm>
            <a:off x="3008932" y="3579862"/>
            <a:ext cx="2283148" cy="646331"/>
          </a:xfrm>
          <a:prstGeom prst="rect">
            <a:avLst/>
          </a:prstGeom>
          <a:solidFill>
            <a:schemeClr val="bg1"/>
          </a:solidFill>
          <a:ln>
            <a:solidFill>
              <a:schemeClr val="tx1"/>
            </a:solidFill>
          </a:ln>
        </p:spPr>
        <p:txBody>
          <a:bodyPr wrap="square" rtlCol="0">
            <a:spAutoFit/>
          </a:bodyPr>
          <a:lstStyle/>
          <a:p>
            <a:r>
              <a:rPr lang="en-US" dirty="0"/>
              <a:t>The TOU which does not allow requests</a:t>
            </a:r>
          </a:p>
        </p:txBody>
      </p:sp>
      <p:cxnSp>
        <p:nvCxnSpPr>
          <p:cNvPr id="16" name="Straight Connector 15">
            <a:extLst>
              <a:ext uri="{FF2B5EF4-FFF2-40B4-BE49-F238E27FC236}">
                <a16:creationId xmlns:a16="http://schemas.microsoft.com/office/drawing/2014/main" id="{59D8A68B-2EAD-4304-9F73-694D32FAA176}"/>
              </a:ext>
            </a:extLst>
          </p:cNvPr>
          <p:cNvCxnSpPr/>
          <p:nvPr/>
        </p:nvCxnSpPr>
        <p:spPr>
          <a:xfrm flipH="1">
            <a:off x="1907704" y="3723878"/>
            <a:ext cx="1101228"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42F949-5C8E-4846-91E7-23F4E457FC68}"/>
              </a:ext>
            </a:extLst>
          </p:cNvPr>
          <p:cNvCxnSpPr>
            <a:cxnSpLocks/>
          </p:cNvCxnSpPr>
          <p:nvPr/>
        </p:nvCxnSpPr>
        <p:spPr>
          <a:xfrm flipH="1">
            <a:off x="1547664" y="3805942"/>
            <a:ext cx="370088" cy="33032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931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D66BC8-3B25-4CD9-8D6A-706C5CCFC467}"/>
              </a:ext>
            </a:extLst>
          </p:cNvPr>
          <p:cNvPicPr>
            <a:picLocks noChangeAspect="1"/>
          </p:cNvPicPr>
          <p:nvPr/>
        </p:nvPicPr>
        <p:blipFill>
          <a:blip r:embed="rId2"/>
          <a:stretch>
            <a:fillRect/>
          </a:stretch>
        </p:blipFill>
        <p:spPr>
          <a:xfrm>
            <a:off x="36004" y="1347614"/>
            <a:ext cx="9144000" cy="323796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Create a Fulfillment Unit Rule for not requestable</a:t>
            </a:r>
          </a:p>
        </p:txBody>
      </p:sp>
      <p:sp>
        <p:nvSpPr>
          <p:cNvPr id="8" name="Content Placeholder 5">
            <a:extLst>
              <a:ext uri="{FF2B5EF4-FFF2-40B4-BE49-F238E27FC236}">
                <a16:creationId xmlns:a16="http://schemas.microsoft.com/office/drawing/2014/main" id="{E70CF2FF-12B2-4F0D-B1C7-517A708413F1}"/>
              </a:ext>
            </a:extLst>
          </p:cNvPr>
          <p:cNvSpPr>
            <a:spLocks noGrp="1"/>
          </p:cNvSpPr>
          <p:nvPr>
            <p:ph idx="1"/>
          </p:nvPr>
        </p:nvSpPr>
        <p:spPr>
          <a:xfrm>
            <a:off x="395536" y="699542"/>
            <a:ext cx="8424936" cy="720080"/>
          </a:xfrm>
        </p:spPr>
        <p:txBody>
          <a:bodyPr>
            <a:normAutofit/>
          </a:bodyPr>
          <a:lstStyle/>
          <a:p>
            <a:r>
              <a:rPr lang="en-US" sz="2200" dirty="0"/>
              <a:t>Put the new Fulfillment Unit Rule first in the list</a:t>
            </a:r>
          </a:p>
        </p:txBody>
      </p:sp>
      <p:sp>
        <p:nvSpPr>
          <p:cNvPr id="9" name="Rectangle 8">
            <a:extLst>
              <a:ext uri="{FF2B5EF4-FFF2-40B4-BE49-F238E27FC236}">
                <a16:creationId xmlns:a16="http://schemas.microsoft.com/office/drawing/2014/main" id="{231F48CD-7DFA-4A8B-AB19-9D516665E586}"/>
              </a:ext>
            </a:extLst>
          </p:cNvPr>
          <p:cNvSpPr/>
          <p:nvPr/>
        </p:nvSpPr>
        <p:spPr>
          <a:xfrm>
            <a:off x="49023" y="1342675"/>
            <a:ext cx="1936765"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EF5D28-7F6A-4A61-B78C-BAFF0FB77306}"/>
              </a:ext>
            </a:extLst>
          </p:cNvPr>
          <p:cNvSpPr/>
          <p:nvPr/>
        </p:nvSpPr>
        <p:spPr>
          <a:xfrm>
            <a:off x="467544" y="3226926"/>
            <a:ext cx="3016886"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588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Create a Fulfillment Unit Rule for not requestable</a:t>
            </a:r>
          </a:p>
        </p:txBody>
      </p:sp>
      <p:sp>
        <p:nvSpPr>
          <p:cNvPr id="8" name="Content Placeholder 5">
            <a:extLst>
              <a:ext uri="{FF2B5EF4-FFF2-40B4-BE49-F238E27FC236}">
                <a16:creationId xmlns:a16="http://schemas.microsoft.com/office/drawing/2014/main" id="{E70CF2FF-12B2-4F0D-B1C7-517A708413F1}"/>
              </a:ext>
            </a:extLst>
          </p:cNvPr>
          <p:cNvSpPr>
            <a:spLocks noGrp="1"/>
          </p:cNvSpPr>
          <p:nvPr>
            <p:ph idx="1"/>
          </p:nvPr>
        </p:nvSpPr>
        <p:spPr>
          <a:xfrm>
            <a:off x="395536" y="699542"/>
            <a:ext cx="8424936" cy="720080"/>
          </a:xfrm>
        </p:spPr>
        <p:txBody>
          <a:bodyPr>
            <a:normAutofit lnSpcReduction="10000"/>
          </a:bodyPr>
          <a:lstStyle/>
          <a:p>
            <a:r>
              <a:rPr lang="en-US" sz="2200" dirty="0"/>
              <a:t>Try to request an item which was previously requestable and see that now it cannot be requested.  Here it is in Alma.</a:t>
            </a:r>
          </a:p>
        </p:txBody>
      </p:sp>
      <p:pic>
        <p:nvPicPr>
          <p:cNvPr id="3" name="Picture 2">
            <a:extLst>
              <a:ext uri="{FF2B5EF4-FFF2-40B4-BE49-F238E27FC236}">
                <a16:creationId xmlns:a16="http://schemas.microsoft.com/office/drawing/2014/main" id="{8F992E9B-CD18-434B-A34B-0F0E08C83C87}"/>
              </a:ext>
            </a:extLst>
          </p:cNvPr>
          <p:cNvPicPr>
            <a:picLocks noChangeAspect="1"/>
          </p:cNvPicPr>
          <p:nvPr/>
        </p:nvPicPr>
        <p:blipFill>
          <a:blip r:embed="rId2"/>
          <a:stretch>
            <a:fillRect/>
          </a:stretch>
        </p:blipFill>
        <p:spPr>
          <a:xfrm>
            <a:off x="1856" y="1585108"/>
            <a:ext cx="9144000" cy="2164887"/>
          </a:xfrm>
          <a:prstGeom prst="rect">
            <a:avLst/>
          </a:prstGeom>
          <a:ln>
            <a:solidFill>
              <a:schemeClr val="tx1"/>
            </a:solidFill>
          </a:ln>
        </p:spPr>
      </p:pic>
      <p:sp>
        <p:nvSpPr>
          <p:cNvPr id="7" name="Rectangle 6">
            <a:extLst>
              <a:ext uri="{FF2B5EF4-FFF2-40B4-BE49-F238E27FC236}">
                <a16:creationId xmlns:a16="http://schemas.microsoft.com/office/drawing/2014/main" id="{7CBC3241-4EFD-4003-9695-5EE2291A144F}"/>
              </a:ext>
            </a:extLst>
          </p:cNvPr>
          <p:cNvSpPr/>
          <p:nvPr/>
        </p:nvSpPr>
        <p:spPr>
          <a:xfrm>
            <a:off x="467544" y="3147814"/>
            <a:ext cx="2304256"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3A8CED76-0A23-46E9-9497-31E0CD956CB2}"/>
              </a:ext>
            </a:extLst>
          </p:cNvPr>
          <p:cNvSpPr/>
          <p:nvPr/>
        </p:nvSpPr>
        <p:spPr>
          <a:xfrm>
            <a:off x="7884368" y="2787774"/>
            <a:ext cx="504056" cy="864096"/>
          </a:xfrm>
          <a:prstGeom prst="up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286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Create a Fulfillment Unit Rule for not requestable</a:t>
            </a:r>
          </a:p>
        </p:txBody>
      </p:sp>
      <p:sp>
        <p:nvSpPr>
          <p:cNvPr id="8" name="Content Placeholder 5">
            <a:extLst>
              <a:ext uri="{FF2B5EF4-FFF2-40B4-BE49-F238E27FC236}">
                <a16:creationId xmlns:a16="http://schemas.microsoft.com/office/drawing/2014/main" id="{E70CF2FF-12B2-4F0D-B1C7-517A708413F1}"/>
              </a:ext>
            </a:extLst>
          </p:cNvPr>
          <p:cNvSpPr>
            <a:spLocks noGrp="1"/>
          </p:cNvSpPr>
          <p:nvPr>
            <p:ph idx="1"/>
          </p:nvPr>
        </p:nvSpPr>
        <p:spPr>
          <a:xfrm>
            <a:off x="395536" y="699542"/>
            <a:ext cx="8424936" cy="720080"/>
          </a:xfrm>
        </p:spPr>
        <p:txBody>
          <a:bodyPr>
            <a:normAutofit/>
          </a:bodyPr>
          <a:lstStyle/>
          <a:p>
            <a:r>
              <a:rPr lang="en-US" sz="2200" dirty="0"/>
              <a:t>Here it is in Primo</a:t>
            </a:r>
          </a:p>
        </p:txBody>
      </p:sp>
      <p:pic>
        <p:nvPicPr>
          <p:cNvPr id="4" name="Picture 3">
            <a:extLst>
              <a:ext uri="{FF2B5EF4-FFF2-40B4-BE49-F238E27FC236}">
                <a16:creationId xmlns:a16="http://schemas.microsoft.com/office/drawing/2014/main" id="{A7A9F78E-EA23-441F-B7AD-E9F981A9420F}"/>
              </a:ext>
            </a:extLst>
          </p:cNvPr>
          <p:cNvPicPr>
            <a:picLocks noChangeAspect="1"/>
          </p:cNvPicPr>
          <p:nvPr/>
        </p:nvPicPr>
        <p:blipFill>
          <a:blip r:embed="rId2"/>
          <a:stretch>
            <a:fillRect/>
          </a:stretch>
        </p:blipFill>
        <p:spPr>
          <a:xfrm>
            <a:off x="1674921" y="1144410"/>
            <a:ext cx="5715439" cy="3564000"/>
          </a:xfrm>
          <a:prstGeom prst="rect">
            <a:avLst/>
          </a:prstGeom>
          <a:ln>
            <a:solidFill>
              <a:schemeClr val="tx1"/>
            </a:solidFill>
          </a:ln>
        </p:spPr>
      </p:pic>
      <p:sp>
        <p:nvSpPr>
          <p:cNvPr id="9" name="TextBox 8">
            <a:extLst>
              <a:ext uri="{FF2B5EF4-FFF2-40B4-BE49-F238E27FC236}">
                <a16:creationId xmlns:a16="http://schemas.microsoft.com/office/drawing/2014/main" id="{CBA1D8F5-14AC-4978-8D55-4D1F0F6E660F}"/>
              </a:ext>
            </a:extLst>
          </p:cNvPr>
          <p:cNvSpPr txBox="1"/>
          <p:nvPr/>
        </p:nvSpPr>
        <p:spPr>
          <a:xfrm>
            <a:off x="5868144" y="3579862"/>
            <a:ext cx="2283148" cy="369332"/>
          </a:xfrm>
          <a:prstGeom prst="rect">
            <a:avLst/>
          </a:prstGeom>
          <a:solidFill>
            <a:schemeClr val="bg1"/>
          </a:solidFill>
          <a:ln>
            <a:solidFill>
              <a:schemeClr val="tx1"/>
            </a:solidFill>
          </a:ln>
        </p:spPr>
        <p:txBody>
          <a:bodyPr wrap="square" rtlCol="0">
            <a:spAutoFit/>
          </a:bodyPr>
          <a:lstStyle/>
          <a:p>
            <a:r>
              <a:rPr lang="en-US" dirty="0"/>
              <a:t>No link to “Request”</a:t>
            </a:r>
          </a:p>
        </p:txBody>
      </p:sp>
      <p:cxnSp>
        <p:nvCxnSpPr>
          <p:cNvPr id="10" name="Straight Connector 9">
            <a:extLst>
              <a:ext uri="{FF2B5EF4-FFF2-40B4-BE49-F238E27FC236}">
                <a16:creationId xmlns:a16="http://schemas.microsoft.com/office/drawing/2014/main" id="{00F56C6E-FC25-456B-BC74-C65E24334322}"/>
              </a:ext>
            </a:extLst>
          </p:cNvPr>
          <p:cNvCxnSpPr/>
          <p:nvPr/>
        </p:nvCxnSpPr>
        <p:spPr>
          <a:xfrm flipH="1">
            <a:off x="4766916" y="3723878"/>
            <a:ext cx="1101228" cy="72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985E01-1819-406E-91EF-ACFF67CD02E8}"/>
              </a:ext>
            </a:extLst>
          </p:cNvPr>
          <p:cNvCxnSpPr>
            <a:cxnSpLocks/>
          </p:cNvCxnSpPr>
          <p:nvPr/>
        </p:nvCxnSpPr>
        <p:spPr>
          <a:xfrm flipH="1">
            <a:off x="4406876" y="3805942"/>
            <a:ext cx="370088" cy="33032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398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p:txBody>
          <a:bodyPr/>
          <a:lstStyle/>
          <a:p>
            <a:r>
              <a:rPr lang="en-US" dirty="0"/>
              <a:t>Disabling the loan and request limitations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Tree>
    <p:extLst>
      <p:ext uri="{BB962C8B-B14F-4D97-AF65-F5344CB8AC3E}">
        <p14:creationId xmlns:p14="http://schemas.microsoft.com/office/powerpoint/2010/main" val="3585709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Disabling the loan and request limitations</a:t>
            </a:r>
          </a:p>
        </p:txBody>
      </p:sp>
      <p:sp>
        <p:nvSpPr>
          <p:cNvPr id="8" name="Content Placeholder 5">
            <a:extLst>
              <a:ext uri="{FF2B5EF4-FFF2-40B4-BE49-F238E27FC236}">
                <a16:creationId xmlns:a16="http://schemas.microsoft.com/office/drawing/2014/main" id="{E70CF2FF-12B2-4F0D-B1C7-517A708413F1}"/>
              </a:ext>
            </a:extLst>
          </p:cNvPr>
          <p:cNvSpPr>
            <a:spLocks noGrp="1"/>
          </p:cNvSpPr>
          <p:nvPr>
            <p:ph idx="1"/>
          </p:nvPr>
        </p:nvSpPr>
        <p:spPr>
          <a:xfrm>
            <a:off x="395536" y="699542"/>
            <a:ext cx="8424936" cy="1296144"/>
          </a:xfrm>
        </p:spPr>
        <p:txBody>
          <a:bodyPr>
            <a:normAutofit fontScale="92500"/>
          </a:bodyPr>
          <a:lstStyle/>
          <a:p>
            <a:r>
              <a:rPr lang="en-US" sz="2200" dirty="0"/>
              <a:t>At the end of the “unspecified period of time” when the institution wants to return everything “back to normal” all they have to do is disable the two rules which were added.  Now everything is as it previously was.</a:t>
            </a:r>
          </a:p>
          <a:p>
            <a:endParaRPr lang="en-US" sz="2200" dirty="0"/>
          </a:p>
        </p:txBody>
      </p:sp>
      <p:pic>
        <p:nvPicPr>
          <p:cNvPr id="3" name="Picture 2">
            <a:extLst>
              <a:ext uri="{FF2B5EF4-FFF2-40B4-BE49-F238E27FC236}">
                <a16:creationId xmlns:a16="http://schemas.microsoft.com/office/drawing/2014/main" id="{3F014744-877A-44B2-A6E1-4A80C75AF835}"/>
              </a:ext>
            </a:extLst>
          </p:cNvPr>
          <p:cNvPicPr>
            <a:picLocks noChangeAspect="1"/>
          </p:cNvPicPr>
          <p:nvPr/>
        </p:nvPicPr>
        <p:blipFill>
          <a:blip r:embed="rId2"/>
          <a:stretch>
            <a:fillRect/>
          </a:stretch>
        </p:blipFill>
        <p:spPr>
          <a:xfrm>
            <a:off x="0" y="2167148"/>
            <a:ext cx="9144000" cy="809204"/>
          </a:xfrm>
          <a:prstGeom prst="rect">
            <a:avLst/>
          </a:prstGeom>
          <a:ln>
            <a:solidFill>
              <a:schemeClr val="tx1"/>
            </a:solidFill>
          </a:ln>
        </p:spPr>
      </p:pic>
      <p:pic>
        <p:nvPicPr>
          <p:cNvPr id="6" name="Picture 5">
            <a:extLst>
              <a:ext uri="{FF2B5EF4-FFF2-40B4-BE49-F238E27FC236}">
                <a16:creationId xmlns:a16="http://schemas.microsoft.com/office/drawing/2014/main" id="{7C1B46E1-8B1D-4728-9581-48C1AEB63E59}"/>
              </a:ext>
            </a:extLst>
          </p:cNvPr>
          <p:cNvPicPr>
            <a:picLocks noChangeAspect="1"/>
          </p:cNvPicPr>
          <p:nvPr/>
        </p:nvPicPr>
        <p:blipFill>
          <a:blip r:embed="rId3"/>
          <a:stretch>
            <a:fillRect/>
          </a:stretch>
        </p:blipFill>
        <p:spPr>
          <a:xfrm>
            <a:off x="0" y="3287653"/>
            <a:ext cx="9144000" cy="868273"/>
          </a:xfrm>
          <a:prstGeom prst="rect">
            <a:avLst/>
          </a:prstGeom>
          <a:ln>
            <a:solidFill>
              <a:schemeClr val="tx1"/>
            </a:solidFill>
          </a:ln>
        </p:spPr>
      </p:pic>
      <p:sp>
        <p:nvSpPr>
          <p:cNvPr id="12" name="Rectangle 11">
            <a:extLst>
              <a:ext uri="{FF2B5EF4-FFF2-40B4-BE49-F238E27FC236}">
                <a16:creationId xmlns:a16="http://schemas.microsoft.com/office/drawing/2014/main" id="{5122C851-E6C1-413E-8AF9-333C46F66A2A}"/>
              </a:ext>
            </a:extLst>
          </p:cNvPr>
          <p:cNvSpPr/>
          <p:nvPr/>
        </p:nvSpPr>
        <p:spPr>
          <a:xfrm>
            <a:off x="395537" y="2571184"/>
            <a:ext cx="576064"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ADC2BE-1D6F-45BD-AFF5-DBF480453541}"/>
              </a:ext>
            </a:extLst>
          </p:cNvPr>
          <p:cNvSpPr/>
          <p:nvPr/>
        </p:nvSpPr>
        <p:spPr>
          <a:xfrm>
            <a:off x="365392" y="3716132"/>
            <a:ext cx="576064"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87282A-6BB1-44BD-86E0-3C762F2870E7}"/>
              </a:ext>
            </a:extLst>
          </p:cNvPr>
          <p:cNvSpPr/>
          <p:nvPr/>
        </p:nvSpPr>
        <p:spPr>
          <a:xfrm>
            <a:off x="2225880" y="2571750"/>
            <a:ext cx="1121983"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9B46760-8BCC-45EF-8BC6-E762B0F4377B}"/>
              </a:ext>
            </a:extLst>
          </p:cNvPr>
          <p:cNvSpPr/>
          <p:nvPr/>
        </p:nvSpPr>
        <p:spPr>
          <a:xfrm>
            <a:off x="2195735" y="3716698"/>
            <a:ext cx="1121983" cy="3677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714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There may be an unexpected situation in which for a certain undefined period of time the library needs to make all items not for loan and not requestable.</a:t>
            </a:r>
          </a:p>
          <a:p>
            <a:r>
              <a:rPr lang="en-US" dirty="0"/>
              <a:t>This may include all libraries of the institution, or a subset, such as certain libraries and / or certain locations.</a:t>
            </a:r>
          </a:p>
          <a:p>
            <a:r>
              <a:rPr lang="en-US" dirty="0"/>
              <a:t>This presentation will show how this may be done, and how the situation may be “turned back to normal” when the undefined period of time is over.</a:t>
            </a:r>
          </a:p>
        </p:txBody>
      </p:sp>
    </p:spTree>
    <p:extLst>
      <p:ext uri="{BB962C8B-B14F-4D97-AF65-F5344CB8AC3E}">
        <p14:creationId xmlns:p14="http://schemas.microsoft.com/office/powerpoint/2010/main" val="2420454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lnSpcReduction="10000"/>
          </a:bodyPr>
          <a:lstStyle/>
          <a:p>
            <a:r>
              <a:rPr lang="en-US" dirty="0"/>
              <a:t>The overall steps are:</a:t>
            </a:r>
          </a:p>
          <a:p>
            <a:r>
              <a:rPr lang="en-US" dirty="0"/>
              <a:t>Decide which libraries and locations you want to turn off loans and requests for</a:t>
            </a:r>
          </a:p>
          <a:p>
            <a:r>
              <a:rPr lang="en-US"/>
              <a:t>Make or </a:t>
            </a:r>
            <a:r>
              <a:rPr lang="en-US" dirty="0"/>
              <a:t>find existing TOUs (Terms of use) which do not allow loans and request.</a:t>
            </a:r>
          </a:p>
          <a:p>
            <a:r>
              <a:rPr lang="en-US" dirty="0"/>
              <a:t>Use the TOUs to make fulfillment unit rules for turning off the loans and requests</a:t>
            </a:r>
          </a:p>
          <a:p>
            <a:r>
              <a:rPr lang="en-US" dirty="0"/>
              <a:t>Apply the rules</a:t>
            </a:r>
          </a:p>
          <a:p>
            <a:r>
              <a:rPr lang="en-US" dirty="0"/>
              <a:t>Disable the rules when it is “all over” so everything goes “back to normal”. </a:t>
            </a:r>
          </a:p>
        </p:txBody>
      </p:sp>
    </p:spTree>
    <p:extLst>
      <p:ext uri="{BB962C8B-B14F-4D97-AF65-F5344CB8AC3E}">
        <p14:creationId xmlns:p14="http://schemas.microsoft.com/office/powerpoint/2010/main" val="2393729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526473" y="3319778"/>
            <a:ext cx="7717935" cy="1240583"/>
          </a:xfrm>
        </p:spPr>
        <p:txBody>
          <a:bodyPr/>
          <a:lstStyle/>
          <a:p>
            <a:r>
              <a:rPr lang="en-US" dirty="0"/>
              <a:t>Identify the relevant fulfillment unit(s)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359829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the relevant fulfillment unit(s)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Each fulfillment unit contains one or more libraries and their locations.</a:t>
            </a:r>
          </a:p>
          <a:p>
            <a:r>
              <a:rPr lang="en-US" dirty="0"/>
              <a:t>In some cases the institution has only one fulfillment unit containing all libraries and their locations.</a:t>
            </a:r>
          </a:p>
          <a:p>
            <a:r>
              <a:rPr lang="en-US" dirty="0"/>
              <a:t>If you do not want to make the change for all libraries and their locations then you will first need to identify the relevant fulfillment unit(s).  </a:t>
            </a:r>
          </a:p>
          <a:p>
            <a:r>
              <a:rPr lang="en-US" dirty="0"/>
              <a:t>You can also make the rules for multiple fulfillment units.</a:t>
            </a:r>
          </a:p>
        </p:txBody>
      </p:sp>
    </p:spTree>
    <p:extLst>
      <p:ext uri="{BB962C8B-B14F-4D97-AF65-F5344CB8AC3E}">
        <p14:creationId xmlns:p14="http://schemas.microsoft.com/office/powerpoint/2010/main" val="338051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the relevant fulfillment unit(s)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1440160"/>
          </a:xfrm>
        </p:spPr>
        <p:txBody>
          <a:bodyPr/>
          <a:lstStyle/>
          <a:p>
            <a:r>
              <a:rPr lang="en-US" dirty="0"/>
              <a:t>In the configuration menu be sure that you are configuring for the institution.</a:t>
            </a:r>
          </a:p>
          <a:p>
            <a:r>
              <a:rPr lang="en-US" dirty="0"/>
              <a:t>In this case the institution is “Alma University”</a:t>
            </a:r>
          </a:p>
        </p:txBody>
      </p:sp>
      <p:pic>
        <p:nvPicPr>
          <p:cNvPr id="3" name="Picture 2">
            <a:extLst>
              <a:ext uri="{FF2B5EF4-FFF2-40B4-BE49-F238E27FC236}">
                <a16:creationId xmlns:a16="http://schemas.microsoft.com/office/drawing/2014/main" id="{306CE381-87FA-44A2-9542-A85D2BC9FE4A}"/>
              </a:ext>
            </a:extLst>
          </p:cNvPr>
          <p:cNvPicPr>
            <a:picLocks noChangeAspect="1"/>
          </p:cNvPicPr>
          <p:nvPr/>
        </p:nvPicPr>
        <p:blipFill>
          <a:blip r:embed="rId2"/>
          <a:stretch>
            <a:fillRect/>
          </a:stretch>
        </p:blipFill>
        <p:spPr>
          <a:xfrm>
            <a:off x="2319337" y="2219431"/>
            <a:ext cx="4505325" cy="2447925"/>
          </a:xfrm>
          <a:prstGeom prst="rect">
            <a:avLst/>
          </a:prstGeom>
          <a:ln>
            <a:solidFill>
              <a:schemeClr val="accent1"/>
            </a:solidFill>
          </a:ln>
        </p:spPr>
      </p:pic>
      <p:sp>
        <p:nvSpPr>
          <p:cNvPr id="4" name="Rectangle 3">
            <a:extLst>
              <a:ext uri="{FF2B5EF4-FFF2-40B4-BE49-F238E27FC236}">
                <a16:creationId xmlns:a16="http://schemas.microsoft.com/office/drawing/2014/main" id="{81D8CCD5-4C33-4717-B45B-551CA2335DDB}"/>
              </a:ext>
            </a:extLst>
          </p:cNvPr>
          <p:cNvSpPr/>
          <p:nvPr/>
        </p:nvSpPr>
        <p:spPr>
          <a:xfrm>
            <a:off x="2483768" y="3075806"/>
            <a:ext cx="11521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135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FAA0E7-7A2D-4B30-8258-0B3033924876}"/>
              </a:ext>
            </a:extLst>
          </p:cNvPr>
          <p:cNvPicPr>
            <a:picLocks noChangeAspect="1"/>
          </p:cNvPicPr>
          <p:nvPr/>
        </p:nvPicPr>
        <p:blipFill>
          <a:blip r:embed="rId2"/>
          <a:stretch>
            <a:fillRect/>
          </a:stretch>
        </p:blipFill>
        <p:spPr>
          <a:xfrm>
            <a:off x="3028584" y="1446202"/>
            <a:ext cx="3086831" cy="312323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Identify the relevant fulfillment unit(s)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95536" y="771551"/>
            <a:ext cx="8424936" cy="432047"/>
          </a:xfrm>
        </p:spPr>
        <p:txBody>
          <a:bodyPr>
            <a:normAutofit/>
          </a:bodyPr>
          <a:lstStyle/>
          <a:p>
            <a:r>
              <a:rPr lang="en-US" sz="2200" dirty="0"/>
              <a:t>Under “Fulfillment &gt; Physical Fulfillment” choose “Fulfillment Units”</a:t>
            </a:r>
          </a:p>
        </p:txBody>
      </p:sp>
      <p:sp>
        <p:nvSpPr>
          <p:cNvPr id="4" name="Rectangle 3">
            <a:extLst>
              <a:ext uri="{FF2B5EF4-FFF2-40B4-BE49-F238E27FC236}">
                <a16:creationId xmlns:a16="http://schemas.microsoft.com/office/drawing/2014/main" id="{81D8CCD5-4C33-4717-B45B-551CA2335DDB}"/>
              </a:ext>
            </a:extLst>
          </p:cNvPr>
          <p:cNvSpPr/>
          <p:nvPr/>
        </p:nvSpPr>
        <p:spPr>
          <a:xfrm>
            <a:off x="4643158" y="2241854"/>
            <a:ext cx="864946" cy="227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14117"/>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14554</TotalTime>
  <Words>1212</Words>
  <Application>Microsoft Office PowerPoint</Application>
  <PresentationFormat>On-screen Show (16:9)</PresentationFormat>
  <Paragraphs>142</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Ex_Libris_2020</vt:lpstr>
      <vt:lpstr>How to temporarily change all items of a library or institution to be not for loan and not requestable</vt:lpstr>
      <vt:lpstr>PowerPoint Presentation</vt:lpstr>
      <vt:lpstr>Introduction</vt:lpstr>
      <vt:lpstr>Introduction</vt:lpstr>
      <vt:lpstr>Introduction</vt:lpstr>
      <vt:lpstr>Identify the relevant fulfillment unit(s)</vt:lpstr>
      <vt:lpstr>Identify the relevant fulfillment unit(s)</vt:lpstr>
      <vt:lpstr>Identify the relevant fulfillment unit(s)</vt:lpstr>
      <vt:lpstr>Identify the relevant fulfillment unit(s)</vt:lpstr>
      <vt:lpstr>Identify the relevant fulfillment unit(s)</vt:lpstr>
      <vt:lpstr>Identify the relevant fulfillment unit(s)</vt:lpstr>
      <vt:lpstr>Identify the relevant fulfillment unit(s)</vt:lpstr>
      <vt:lpstr>Identify or create a TOU for not for loan</vt:lpstr>
      <vt:lpstr>Identify or create a TOU for not for loan</vt:lpstr>
      <vt:lpstr>Identify or create a TOU for not for loan</vt:lpstr>
      <vt:lpstr>Identify or create a TOU for not for loan</vt:lpstr>
      <vt:lpstr>Identify or create a TOU for not for loan</vt:lpstr>
      <vt:lpstr>Identify or create a TOU for not for loan</vt:lpstr>
      <vt:lpstr>Identify or create a TOU for not for loan</vt:lpstr>
      <vt:lpstr>Identify or create a TOU for not requestable</vt:lpstr>
      <vt:lpstr>Identify or create a TOU for not requestable</vt:lpstr>
      <vt:lpstr>Identify or create a TOU for not requestable</vt:lpstr>
      <vt:lpstr>Identify or create a TOU for not requestable</vt:lpstr>
      <vt:lpstr>Identify or create a TOU for not requestable</vt:lpstr>
      <vt:lpstr>Create a Fulfillment Unit Rule for no loans allowed</vt:lpstr>
      <vt:lpstr>Create a Fulfillment Unit Rule for no loans allowed</vt:lpstr>
      <vt:lpstr>Create a Fulfillment Unit Rule for no loans allowed</vt:lpstr>
      <vt:lpstr>Create a Fulfillment Unit Rule for no loans allowed</vt:lpstr>
      <vt:lpstr>Create a Fulfillment Unit Rule for no loans allowed</vt:lpstr>
      <vt:lpstr>Create a Fulfillment Unit Rule for no loans allowed</vt:lpstr>
      <vt:lpstr>Create a Fulfillment Unit Rule for not requestable</vt:lpstr>
      <vt:lpstr>Create a Fulfillment Unit Rule for not requestable</vt:lpstr>
      <vt:lpstr>Create a Fulfillment Unit Rule for not requestable</vt:lpstr>
      <vt:lpstr>Create a Fulfillment Unit Rule for not requestable</vt:lpstr>
      <vt:lpstr>Create a Fulfillment Unit Rule for not requestable</vt:lpstr>
      <vt:lpstr>Create a Fulfillment Unit Rule for not requestable</vt:lpstr>
      <vt:lpstr>Create a Fulfillment Unit Rule for not requestable</vt:lpstr>
      <vt:lpstr>Disabling the loan and request limitations</vt:lpstr>
      <vt:lpstr>Disabling the loan and request limitations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574</cp:revision>
  <dcterms:created xsi:type="dcterms:W3CDTF">2017-01-02T15:10:30Z</dcterms:created>
  <dcterms:modified xsi:type="dcterms:W3CDTF">2020-03-16T13:49:23Z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